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gJyJ9TM/uDWgH7CWpNQC5ISa7B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Change “Potential co-nutrient limitation” to “Potential co-limitation” or something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“Potential co-nutrient limitation” to “Potential co-limitation” or something </a:t>
            </a:r>
            <a:endParaRPr/>
          </a:p>
        </p:txBody>
      </p:sp>
      <p:sp>
        <p:nvSpPr>
          <p:cNvPr id="171" name="Google Shape;171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Add weighted number of lakes to the figures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weighted number of lakes to the figures</a:t>
            </a:r>
            <a:endParaRPr/>
          </a:p>
        </p:txBody>
      </p:sp>
      <p:sp>
        <p:nvSpPr>
          <p:cNvPr id="193" name="Google Shape;193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Add weighted number of lakes to the figures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Maybe a mean limitation type in each ecoregion map would be useful here too. </a:t>
            </a:r>
            <a:endParaRPr/>
          </a:p>
        </p:txBody>
      </p:sp>
      <p:sp>
        <p:nvSpPr>
          <p:cNvPr id="234" name="Google Shape;23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Add weighted number of lakes to the figures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Need to fix axis labels on ecoregion plot and make scales free on y axis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national plot, “Potential co-nutrient limitation” does not fit. Change wording to “Potential co-limitation” or something.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Add weighted number of lakes to the figures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 think it could be more useful to have a figure or table showing what it shifted from, to rather than this. But I’m not sure yet how to accomplish that.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Free y-axis scales on ecoregion plots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Add weighted number of lakes to the figures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Need to investigate why these regions are different from the rest or what was different in 2012 </a:t>
            </a:r>
            <a:endParaRPr/>
          </a:p>
        </p:txBody>
      </p:sp>
      <p:sp>
        <p:nvSpPr>
          <p:cNvPr id="132" name="Google Shape;13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Change “Potential co-nutrient limitation” to “Potential co-limitation” or something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579113"/>
            <a:ext cx="9144000" cy="36997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What are the trends of nutrient stoichiometry and trophic levels across scales of space (ecoregional and national) and time (3 survey years)?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8660" y="128534"/>
            <a:ext cx="9534678" cy="6600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8660" y="128534"/>
            <a:ext cx="9534678" cy="6600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"/>
          <p:cNvSpPr txBox="1"/>
          <p:nvPr>
            <p:ph type="title"/>
          </p:nvPr>
        </p:nvSpPr>
        <p:spPr>
          <a:xfrm>
            <a:off x="838200" y="133349"/>
            <a:ext cx="105156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Takeaways from ecoregions (maybe..) </a:t>
            </a:r>
            <a:endParaRPr/>
          </a:p>
        </p:txBody>
      </p:sp>
      <p:sp>
        <p:nvSpPr>
          <p:cNvPr id="179" name="Google Shape;179;p12"/>
          <p:cNvSpPr txBox="1"/>
          <p:nvPr>
            <p:ph idx="1" type="body"/>
          </p:nvPr>
        </p:nvSpPr>
        <p:spPr>
          <a:xfrm>
            <a:off x="838200" y="827314"/>
            <a:ext cx="10515600" cy="6128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Coastal plains – lakes shifting from N-limited to P-limited, still highest proportion of lakes are N-limited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Most lakes eutrophic/hypereutrophic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Northern Appalachians – % co-limited lakes decreased in favor of single nutrient limitation (evenly distributed in 2007)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Most lakes mesotrophic, many oligotrophic and eutrophic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Northern Plains – Most lakes N-limited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Many eutrophic/hypereutrophic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Southern Appalachians – by far highest % N-limited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Most eutrophic, then hypereutrophic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Southern Plains – % co-limited lakes decreased in favor of single nutrient limitation (evenly distributed in 2007)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Many eutrophic/hypereutrophic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Temperate Plains – shifting from nutrient limited to co-limited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Trophic status increasing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Upper Midwest – Most lakes P-limited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P-limitation is where oligotrophic lakes are observed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Western Mountains – few lakes are co-limited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Many oligotrophic + mesotrophic lakes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Xeric – lakes shifting from N to P-limited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Fairly even distribution of trophic states </a:t>
            </a:r>
            <a:endParaRPr/>
          </a:p>
          <a:p>
            <a:pPr indent="-10414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2191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2191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2191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0414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0414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0414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13"/>
          <p:cNvGrpSpPr/>
          <p:nvPr/>
        </p:nvGrpSpPr>
        <p:grpSpPr>
          <a:xfrm>
            <a:off x="272137" y="2185408"/>
            <a:ext cx="11832776" cy="4672592"/>
            <a:chOff x="272137" y="2185408"/>
            <a:chExt cx="11832776" cy="4672592"/>
          </a:xfrm>
        </p:grpSpPr>
        <p:pic>
          <p:nvPicPr>
            <p:cNvPr descr="Diagram&#10;&#10;Description automatically generated" id="186" name="Google Shape;186;p13"/>
            <p:cNvPicPr preferRelativeResize="0"/>
            <p:nvPr/>
          </p:nvPicPr>
          <p:blipFill rotWithShape="1">
            <a:blip r:embed="rId3">
              <a:alphaModFix/>
            </a:blip>
            <a:srcRect b="0" l="0" r="17583" t="0"/>
            <a:stretch/>
          </p:blipFill>
          <p:spPr>
            <a:xfrm>
              <a:off x="272137" y="2185408"/>
              <a:ext cx="5562612" cy="4672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lendar&#10;&#10;Description automatically generated" id="187" name="Google Shape;187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17022" y="2366383"/>
              <a:ext cx="6487891" cy="44916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13"/>
          <p:cNvSpPr txBox="1"/>
          <p:nvPr/>
        </p:nvSpPr>
        <p:spPr>
          <a:xfrm>
            <a:off x="195220" y="301925"/>
            <a:ext cx="458062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analysis for shifts in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co-limited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lakes within trophic status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error bar crosses 0 line, the change is 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insignificant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89" name="Google Shape;189;p13"/>
          <p:cNvSpPr txBox="1"/>
          <p:nvPr/>
        </p:nvSpPr>
        <p:spPr>
          <a:xfrm>
            <a:off x="4550229" y="160411"/>
            <a:ext cx="7554684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the national scale, %co-limited lakes all trophic levels significantly decreased in 2007-2012 then increased in 2012-2017. Hypereutrophic lakes showed no change in latter years and very small change in early years, likely due to small number of hypereutrophic lakes that are co-limited.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Although significant at national scale, most changes at ecoregional scale were insignificant. These trends also varied greatly, demonstrating the spatial complexity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ecoregion scale, many shifts are actually 0 (small # co-lim lakes)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/>
          <p:nvPr/>
        </p:nvSpPr>
        <p:spPr>
          <a:xfrm>
            <a:off x="195220" y="301925"/>
            <a:ext cx="458062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analysis for shifts in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N-limited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lakes within trophic status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error bar crosses 0 line, the change is 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insignificant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grpSp>
        <p:nvGrpSpPr>
          <p:cNvPr id="196" name="Google Shape;196;p14"/>
          <p:cNvGrpSpPr/>
          <p:nvPr/>
        </p:nvGrpSpPr>
        <p:grpSpPr>
          <a:xfrm>
            <a:off x="108135" y="2308254"/>
            <a:ext cx="11975730" cy="4713035"/>
            <a:chOff x="108135" y="2308254"/>
            <a:chExt cx="11975730" cy="4713035"/>
          </a:xfrm>
        </p:grpSpPr>
        <p:pic>
          <p:nvPicPr>
            <p:cNvPr descr="Chart, diagram, box and whisker chart&#10;&#10;Description automatically generated" id="197" name="Google Shape;197;p14"/>
            <p:cNvPicPr preferRelativeResize="0"/>
            <p:nvPr/>
          </p:nvPicPr>
          <p:blipFill rotWithShape="1">
            <a:blip r:embed="rId3">
              <a:alphaModFix/>
            </a:blip>
            <a:srcRect b="0" l="0" r="18682" t="0"/>
            <a:stretch/>
          </p:blipFill>
          <p:spPr>
            <a:xfrm>
              <a:off x="108135" y="2308254"/>
              <a:ext cx="5535942" cy="4713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lendar&#10;&#10;Description automatically generated" id="198" name="Google Shape;198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44077" y="2399686"/>
              <a:ext cx="6439788" cy="44583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14"/>
          <p:cNvSpPr txBox="1"/>
          <p:nvPr/>
        </p:nvSpPr>
        <p:spPr>
          <a:xfrm>
            <a:off x="4637316" y="301925"/>
            <a:ext cx="7554684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the national scale, % differences in N-limited lakes varied across the years with mostly significant changes except in mesotrophic lakes 2012-2017.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N-limited lakes in 2007-2012 decreased in trophic level (less eutro/hyper, more oligo/meso). 2012-2017 showed additionally a decrease in oligo lakes and an increase in hyper lakes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Eutrophic N-limited lakes are decreasing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 txBox="1"/>
          <p:nvPr/>
        </p:nvSpPr>
        <p:spPr>
          <a:xfrm>
            <a:off x="195220" y="301925"/>
            <a:ext cx="458062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analysis for shifts in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P-limited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lakes within trophic status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error bar crosses 0 line, the change is 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insignificant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descr="Diagram&#10;&#10;Description automatically generated" id="206" name="Google Shape;206;p15"/>
          <p:cNvPicPr preferRelativeResize="0"/>
          <p:nvPr/>
        </p:nvPicPr>
        <p:blipFill rotWithShape="1">
          <a:blip r:embed="rId3">
            <a:alphaModFix/>
          </a:blip>
          <a:srcRect b="0" l="0" r="18132" t="0"/>
          <a:stretch/>
        </p:blipFill>
        <p:spPr>
          <a:xfrm>
            <a:off x="52572" y="2078770"/>
            <a:ext cx="5510027" cy="4659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alendar&#10;&#10;Description automatically generated" id="207" name="Google Shape;20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0204" y="2199308"/>
            <a:ext cx="6729223" cy="46586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5"/>
          <p:cNvSpPr txBox="1"/>
          <p:nvPr/>
        </p:nvSpPr>
        <p:spPr>
          <a:xfrm>
            <a:off x="4637316" y="182185"/>
            <a:ext cx="7554684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the national scale, oligotrophic P-limited lakes increased and hypereutrophic P-limited lakes decreased between 2012-2017. Between 2007-2012, Eutrophic and hypereutrophic P-limited lakes increased.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Regionally, N vs P limitation within these trophic groups tend to have the opposite change sign (+vs.-), indicating shifting between these two nutrient limitation statuses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"/>
          <p:cNvSpPr txBox="1"/>
          <p:nvPr>
            <p:ph type="ctrTitle"/>
          </p:nvPr>
        </p:nvSpPr>
        <p:spPr>
          <a:xfrm>
            <a:off x="1524000" y="1579113"/>
            <a:ext cx="9144000" cy="36997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Is trophic level (based on chlorophyll-a concentration) more influenced by nitrogen or phosphorus?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 txBox="1"/>
          <p:nvPr/>
        </p:nvSpPr>
        <p:spPr>
          <a:xfrm>
            <a:off x="1001208" y="1342475"/>
            <a:ext cx="9352345" cy="9494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521" r="0" t="-320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19" name="Google Shape;219;p17"/>
          <p:cNvSpPr txBox="1"/>
          <p:nvPr/>
        </p:nvSpPr>
        <p:spPr>
          <a:xfrm>
            <a:off x="287437" y="279721"/>
            <a:ext cx="935234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chlorophyll-a as a proxy for trophic status since trophic status is determined by chlorophyll concentration.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7"/>
          <p:cNvSpPr txBox="1"/>
          <p:nvPr/>
        </p:nvSpPr>
        <p:spPr>
          <a:xfrm>
            <a:off x="1001208" y="2291966"/>
            <a:ext cx="10189582" cy="92333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477" r="0" t="-397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21" name="Google Shape;221;p17"/>
          <p:cNvSpPr txBox="1"/>
          <p:nvPr/>
        </p:nvSpPr>
        <p:spPr>
          <a:xfrm>
            <a:off x="1001207" y="3181040"/>
            <a:ext cx="10798907" cy="92333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9933" l="-450" r="0" t="-397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226" name="Google Shape;2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5470" y="1175659"/>
            <a:ext cx="6116560" cy="42345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227" name="Google Shape;22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541" y="223159"/>
            <a:ext cx="5569929" cy="613954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8"/>
          <p:cNvSpPr txBox="1"/>
          <p:nvPr/>
        </p:nvSpPr>
        <p:spPr>
          <a:xfrm>
            <a:off x="6245259" y="5826340"/>
            <a:ext cx="163564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TP is “better” predictor</a:t>
            </a:r>
            <a:endParaRPr/>
          </a:p>
        </p:txBody>
      </p:sp>
      <p:sp>
        <p:nvSpPr>
          <p:cNvPr id="229" name="Google Shape;229;p18"/>
          <p:cNvSpPr txBox="1"/>
          <p:nvPr/>
        </p:nvSpPr>
        <p:spPr>
          <a:xfrm>
            <a:off x="6245259" y="6194980"/>
            <a:ext cx="165487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TN is “better” predictor</a:t>
            </a:r>
            <a:endParaRPr/>
          </a:p>
        </p:txBody>
      </p:sp>
      <p:sp>
        <p:nvSpPr>
          <p:cNvPr id="230" name="Google Shape;230;p18"/>
          <p:cNvSpPr/>
          <p:nvPr/>
        </p:nvSpPr>
        <p:spPr>
          <a:xfrm rot="851142">
            <a:off x="10439400" y="223159"/>
            <a:ext cx="1219200" cy="1072121"/>
          </a:xfrm>
          <a:prstGeom prst="foldedCorner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Horizontal lines indicate trophic levels from oligotrophic to hypereutrophic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236" name="Google Shape;2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190" y="-1900695"/>
            <a:ext cx="11656677" cy="807000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9"/>
          <p:cNvSpPr txBox="1"/>
          <p:nvPr/>
        </p:nvSpPr>
        <p:spPr>
          <a:xfrm>
            <a:off x="6377651" y="2625151"/>
            <a:ext cx="5501833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seems a little too perfect and I’m suspicious. But I guess it is kind of obvious it would be this way.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Takaways: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TN and TP vary in their ability to predict trophic status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r-squared values indicate varying strength, and comparing r-squared values in each ecoregion shows variation in if one is “better” than the other</a:t>
            </a:r>
            <a:endParaRPr/>
          </a:p>
          <a:p>
            <a:pPr indent="-285750" lvl="3" marL="1657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i.e., in  Upper Midwest, the difference is significant, whereas not so much in the Xeric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Ecoregion is an important variable to consider. In the eastern US, TP is a greater driver and in the western US, TN is a greater driver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&#10;&#10;Description automatically generated" id="93" name="Google Shape;9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906" y="77638"/>
            <a:ext cx="524435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&#10;&#10;Description automatically generated" id="94" name="Google Shape;9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2235" y="5287992"/>
            <a:ext cx="1593516" cy="130668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6096000" y="262304"/>
            <a:ext cx="5696400" cy="5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N:P ratios vary significantly over the years Ratios tend to be highest among P-limited lakes and lowest among N-limited lakes (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&lt; 0.001)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N:P ratios vary significantly between trophic states as well, except between mesotrophic and oligotrophic lakes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Decreasing trend with increasing trophic state (consistent with previous findings)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trend applies within each limitation status as well, except in the case of N-limitation, where oligotrophic lakes have a lower N:P</a:t>
            </a:r>
            <a:endParaRPr/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Looking across ecoregions, the Xeric region has the lowest ratios, whereas the Upper Midwest followed by the Northern Appalachians had the highest ratios.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Trend holds true across varying limitations as well</a:t>
            </a:r>
            <a:endParaRPr/>
          </a:p>
        </p:txBody>
      </p:sp>
      <p:sp>
        <p:nvSpPr>
          <p:cNvPr id="96" name="Google Shape;96;p2"/>
          <p:cNvSpPr txBox="1"/>
          <p:nvPr/>
        </p:nvSpPr>
        <p:spPr>
          <a:xfrm>
            <a:off x="508958" y="77638"/>
            <a:ext cx="30710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(2017) survey results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3"/>
          <p:cNvGrpSpPr/>
          <p:nvPr/>
        </p:nvGrpSpPr>
        <p:grpSpPr>
          <a:xfrm>
            <a:off x="80812" y="2003938"/>
            <a:ext cx="12030376" cy="4854062"/>
            <a:chOff x="161624" y="854015"/>
            <a:chExt cx="12030376" cy="4854062"/>
          </a:xfrm>
        </p:grpSpPr>
        <p:grpSp>
          <p:nvGrpSpPr>
            <p:cNvPr id="103" name="Google Shape;103;p3"/>
            <p:cNvGrpSpPr/>
            <p:nvPr/>
          </p:nvGrpSpPr>
          <p:grpSpPr>
            <a:xfrm>
              <a:off x="161624" y="854015"/>
              <a:ext cx="6705002" cy="4854061"/>
              <a:chOff x="161624" y="819545"/>
              <a:chExt cx="7061212" cy="4888531"/>
            </a:xfrm>
          </p:grpSpPr>
          <p:pic>
            <p:nvPicPr>
              <p:cNvPr descr="Diagram&#10;&#10;Description automatically generated" id="104" name="Google Shape;104;p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61624" y="819545"/>
                <a:ext cx="7061212" cy="48885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" name="Google Shape;105;p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63990" y="1083965"/>
                <a:ext cx="236240" cy="4359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Calendar&#10;&#10;Description automatically generated" id="106" name="Google Shape;106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69394" y="984735"/>
              <a:ext cx="6822606" cy="47233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" name="Google Shape;107;p3"/>
          <p:cNvSpPr txBox="1"/>
          <p:nvPr/>
        </p:nvSpPr>
        <p:spPr>
          <a:xfrm>
            <a:off x="195220" y="301925"/>
            <a:ext cx="458062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analysis for shifts in nutrient stoichiometry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error bar crosses 0 line, the change is 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insignificant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8" name="Google Shape;108;p3"/>
          <p:cNvSpPr txBox="1"/>
          <p:nvPr/>
        </p:nvSpPr>
        <p:spPr>
          <a:xfrm>
            <a:off x="6096000" y="249611"/>
            <a:ext cx="5089585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Overall, N:P stoichiometry had great decrease from 2007-2012, then a smaller increase in 2017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Significant at the national level, but significance varies across the ecoregions. The greatest shifts were observed in the Northern and Southern Appalachians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4"/>
          <p:cNvGrpSpPr/>
          <p:nvPr/>
        </p:nvGrpSpPr>
        <p:grpSpPr>
          <a:xfrm>
            <a:off x="66960" y="2270006"/>
            <a:ext cx="12125040" cy="4587994"/>
            <a:chOff x="66960" y="1224164"/>
            <a:chExt cx="12125040" cy="4587994"/>
          </a:xfrm>
        </p:grpSpPr>
        <p:pic>
          <p:nvPicPr>
            <p:cNvPr descr="Chart&#10;&#10;Description automatically generated" id="115" name="Google Shape;115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960" y="1224164"/>
              <a:ext cx="6627103" cy="4587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al user interface&#10;&#10;Description automatically generated" id="116" name="Google Shape;116;p4"/>
            <p:cNvPicPr preferRelativeResize="0"/>
            <p:nvPr/>
          </p:nvPicPr>
          <p:blipFill rotWithShape="1">
            <a:blip r:embed="rId4">
              <a:alphaModFix/>
            </a:blip>
            <a:srcRect b="13501" l="0" r="0" t="0"/>
            <a:stretch/>
          </p:blipFill>
          <p:spPr>
            <a:xfrm>
              <a:off x="5564896" y="1526480"/>
              <a:ext cx="6627104" cy="39685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Google Shape;117;p4"/>
          <p:cNvSpPr txBox="1"/>
          <p:nvPr/>
        </p:nvSpPr>
        <p:spPr>
          <a:xfrm>
            <a:off x="195220" y="301925"/>
            <a:ext cx="458062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analysis for shifts in nutrient stoichiometry within nutrient limitation status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error bar crosses 0 line, the change is 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insignificant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8" name="Google Shape;118;p4"/>
          <p:cNvSpPr txBox="1"/>
          <p:nvPr/>
        </p:nvSpPr>
        <p:spPr>
          <a:xfrm>
            <a:off x="6096000" y="249611"/>
            <a:ext cx="5089585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trends as previous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nonsignificant or slightly significant results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P-limitation stands out showing large decreases 2007-2012 in N &amp; S Appalachians.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Xeric and Upper Midwest also who larger decrease here (relative to other ecoregions)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5"/>
          <p:cNvGrpSpPr/>
          <p:nvPr/>
        </p:nvGrpSpPr>
        <p:grpSpPr>
          <a:xfrm>
            <a:off x="0" y="2175495"/>
            <a:ext cx="12192001" cy="4682505"/>
            <a:chOff x="-1" y="2175495"/>
            <a:chExt cx="12192001" cy="4682505"/>
          </a:xfrm>
        </p:grpSpPr>
        <p:pic>
          <p:nvPicPr>
            <p:cNvPr descr="Calendar&#10;&#10;Description automatically generated" id="125" name="Google Shape;125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" y="2175495"/>
              <a:ext cx="6645447" cy="4600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lendar&#10;&#10;Description automatically generated" id="126" name="Google Shape;126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46553" y="2257306"/>
              <a:ext cx="6645447" cy="46006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Google Shape;127;p5"/>
          <p:cNvSpPr txBox="1"/>
          <p:nvPr/>
        </p:nvSpPr>
        <p:spPr>
          <a:xfrm>
            <a:off x="195220" y="301925"/>
            <a:ext cx="458062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analysis for shifts in nutrient stoichiometry within trophic status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error bar crosses 0 line, the change is 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insignificant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8" name="Google Shape;128;p5"/>
          <p:cNvSpPr txBox="1"/>
          <p:nvPr/>
        </p:nvSpPr>
        <p:spPr>
          <a:xfrm>
            <a:off x="5913120" y="197315"/>
            <a:ext cx="5089585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trends as previous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N:P shifts decrease with increasing trophic state and there is no change in Hypereutrophic lakes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Oligotrophic lakes stand out showing large decreases 2007-2012 in N &amp;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Appalachians.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Takeaways</a:t>
            </a:r>
            <a:endParaRPr/>
          </a:p>
        </p:txBody>
      </p:sp>
      <p:sp>
        <p:nvSpPr>
          <p:cNvPr id="135" name="Google Shape;135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P-limited and oligotrophic lakes show the greatest changes in N:P stoichiometry over time.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 is the main driver of stoichiometric shifts in lakes across the US??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Southern followed by Northern Appalachians demonstrated the largest swings in stoichiometry, especially in 2007-2012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Why??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/>
          <p:nvPr>
            <p:ph type="ctrTitle"/>
          </p:nvPr>
        </p:nvSpPr>
        <p:spPr>
          <a:xfrm>
            <a:off x="1524000" y="1579113"/>
            <a:ext cx="9144000" cy="36997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How does nutrient limitation relative to trophic state vary spatially (ecoregional and national) and temporally(3 survey years)? </a:t>
            </a:r>
            <a:endParaRPr/>
          </a:p>
        </p:txBody>
      </p:sp>
      <p:sp>
        <p:nvSpPr>
          <p:cNvPr id="141" name="Google Shape;141;p7"/>
          <p:cNvSpPr/>
          <p:nvPr/>
        </p:nvSpPr>
        <p:spPr>
          <a:xfrm rot="889810">
            <a:off x="348344" y="4724400"/>
            <a:ext cx="2122714" cy="1654628"/>
          </a:xfrm>
          <a:prstGeom prst="foldedCorner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portion is fuzzy for me &amp; I’m not sure what to do to make it better :/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8"/>
          <p:cNvGrpSpPr/>
          <p:nvPr/>
        </p:nvGrpSpPr>
        <p:grpSpPr>
          <a:xfrm>
            <a:off x="65296" y="1550472"/>
            <a:ext cx="12140971" cy="5307528"/>
            <a:chOff x="65296" y="1550472"/>
            <a:chExt cx="12140971" cy="5307528"/>
          </a:xfrm>
        </p:grpSpPr>
        <p:pic>
          <p:nvPicPr>
            <p:cNvPr id="147" name="Google Shape;147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584264" y="1550472"/>
              <a:ext cx="2455330" cy="2128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ar chart&#10;&#10;Description automatically generated" id="148" name="Google Shape;148;p8"/>
            <p:cNvPicPr preferRelativeResize="0"/>
            <p:nvPr/>
          </p:nvPicPr>
          <p:blipFill rotWithShape="1">
            <a:blip r:embed="rId4">
              <a:alphaModFix/>
            </a:blip>
            <a:srcRect b="0" l="0" r="34798" t="0"/>
            <a:stretch/>
          </p:blipFill>
          <p:spPr>
            <a:xfrm>
              <a:off x="65296" y="2743192"/>
              <a:ext cx="3875326" cy="41148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ar chart&#10;&#10;Description automatically generated" id="149" name="Google Shape;149;p8"/>
            <p:cNvPicPr preferRelativeResize="0"/>
            <p:nvPr/>
          </p:nvPicPr>
          <p:blipFill rotWithShape="1">
            <a:blip r:embed="rId5">
              <a:alphaModFix/>
            </a:blip>
            <a:srcRect b="0" l="0" r="34798" t="0"/>
            <a:stretch/>
          </p:blipFill>
          <p:spPr>
            <a:xfrm>
              <a:off x="3940622" y="2743192"/>
              <a:ext cx="3875326" cy="41148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ar chart&#10;&#10;Description automatically generated" id="150" name="Google Shape;150;p8"/>
            <p:cNvPicPr preferRelativeResize="0"/>
            <p:nvPr/>
          </p:nvPicPr>
          <p:blipFill rotWithShape="1">
            <a:blip r:embed="rId6">
              <a:alphaModFix/>
            </a:blip>
            <a:srcRect b="0" l="0" r="32600" t="0"/>
            <a:stretch/>
          </p:blipFill>
          <p:spPr>
            <a:xfrm>
              <a:off x="7924798" y="2460171"/>
              <a:ext cx="4281469" cy="43978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8"/>
            <p:cNvSpPr txBox="1"/>
            <p:nvPr/>
          </p:nvSpPr>
          <p:spPr>
            <a:xfrm>
              <a:off x="947040" y="3243943"/>
              <a:ext cx="762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2007</a:t>
              </a:r>
              <a:endParaRPr/>
            </a:p>
          </p:txBody>
        </p:sp>
        <p:sp>
          <p:nvSpPr>
            <p:cNvPr id="152" name="Google Shape;152;p8"/>
            <p:cNvSpPr txBox="1"/>
            <p:nvPr/>
          </p:nvSpPr>
          <p:spPr>
            <a:xfrm>
              <a:off x="4822366" y="3243943"/>
              <a:ext cx="762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2012</a:t>
              </a:r>
              <a:endParaRPr/>
            </a:p>
          </p:txBody>
        </p:sp>
        <p:sp>
          <p:nvSpPr>
            <p:cNvPr id="153" name="Google Shape;153;p8"/>
            <p:cNvSpPr txBox="1"/>
            <p:nvPr/>
          </p:nvSpPr>
          <p:spPr>
            <a:xfrm>
              <a:off x="8909349" y="3243943"/>
              <a:ext cx="762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2017</a:t>
              </a:r>
              <a:endParaRPr/>
            </a:p>
          </p:txBody>
        </p:sp>
      </p:grpSp>
      <p:sp>
        <p:nvSpPr>
          <p:cNvPr id="154" name="Google Shape;154;p8"/>
          <p:cNvSpPr txBox="1"/>
          <p:nvPr/>
        </p:nvSpPr>
        <p:spPr>
          <a:xfrm>
            <a:off x="65295" y="413657"/>
            <a:ext cx="9352295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Co-nutrient limitation is negligible among hypereutrophic lakes – mostly occurs in mesotrophic and oligotrophic lakes.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Mesotrophic, oligotrophic lakes are mainly P-limited – opposite of eutrophic and hypereutrophic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eutrophic lakes can be either N or P-limited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160" name="Google Shape;1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8660" y="128534"/>
            <a:ext cx="9534679" cy="660093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/>
          <p:nvPr/>
        </p:nvSpPr>
        <p:spPr>
          <a:xfrm rot="-1077129">
            <a:off x="9702171" y="4668907"/>
            <a:ext cx="2275115" cy="1752600"/>
          </a:xfrm>
          <a:prstGeom prst="foldedCorner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Flip between this and the next two slides to see the shifts over the 3 survey years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2022-08-18T15:53:59Z</dcterms:created>
  <dc:creator>Linnea Ann Rock</dc:creator>
</cp:coreProperties>
</file>